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2"/>
  </p:notesMasterIdLst>
  <p:sldIdLst>
    <p:sldId id="554" r:id="rId3"/>
    <p:sldId id="549" r:id="rId4"/>
    <p:sldId id="587" r:id="rId5"/>
    <p:sldId id="575" r:id="rId6"/>
    <p:sldId id="584" r:id="rId7"/>
    <p:sldId id="585" r:id="rId8"/>
    <p:sldId id="589" r:id="rId9"/>
    <p:sldId id="588" r:id="rId10"/>
    <p:sldId id="582" r:id="rId11"/>
  </p:sldIdLst>
  <p:sldSz cx="9144000" cy="5143500" type="screen16x9"/>
  <p:notesSz cx="6858000" cy="9144000"/>
  <p:custDataLst>
    <p:tags r:id="rId1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guide id="3" orient="horz" pos="1620" userDrawn="1">
          <p15:clr>
            <a:srgbClr val="A4A3A4"/>
          </p15:clr>
        </p15:guide>
        <p15:guide id="4"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DC002"/>
    <a:srgbClr val="4BBFB2"/>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0" autoAdjust="0"/>
    <p:restoredTop sz="95694" autoAdjust="0"/>
  </p:normalViewPr>
  <p:slideViewPr>
    <p:cSldViewPr snapToGrid="0" showGuides="1">
      <p:cViewPr varScale="1">
        <p:scale>
          <a:sx n="138" d="100"/>
          <a:sy n="138" d="100"/>
        </p:scale>
        <p:origin x="632" y="176"/>
      </p:cViewPr>
      <p:guideLst>
        <p:guide orient="horz" pos="2161"/>
        <p:guide pos="3840"/>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gs" Target="tags/tag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2025/3/28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732584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30"/>
            <a:ext cx="6858000" cy="1241821"/>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7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3/28/25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3/28/25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3/28/25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3/28/25</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94146"/>
            <a:ext cx="1378024" cy="28407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3/28/25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200" indent="0">
              <a:buNone/>
              <a:defRPr sz="29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3/28/25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1" y="1260873"/>
            <a:ext cx="386834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1" y="1878807"/>
            <a:ext cx="386834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1" y="1260873"/>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1"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2"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2"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68568" tIns="34284" rIns="68568" bIns="34284"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369219"/>
            <a:ext cx="7886700" cy="3263504"/>
          </a:xfrm>
          <a:prstGeom prst="rect">
            <a:avLst/>
          </a:prstGeom>
        </p:spPr>
        <p:txBody>
          <a:bodyPr vert="horz" lIns="68568" tIns="34284" rIns="68568" bIns="34284"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1" y="4767263"/>
            <a:ext cx="2057400" cy="273844"/>
          </a:xfrm>
          <a:prstGeom prst="rect">
            <a:avLst/>
          </a:prstGeom>
        </p:spPr>
        <p:txBody>
          <a:bodyPr vert="horz" lIns="68568" tIns="34284" rIns="68568" bIns="34284" rtlCol="0" anchor="ctr"/>
          <a:lstStyle>
            <a:lvl1pPr algn="l">
              <a:defRPr sz="900">
                <a:solidFill>
                  <a:schemeClr val="tx1">
                    <a:tint val="75000"/>
                  </a:schemeClr>
                </a:solidFill>
              </a:defRPr>
            </a:lvl1pPr>
          </a:lstStyle>
          <a:p>
            <a:fld id="{4C4388EF-52D1-4258-9BE5-BCD010C7D4DE}" type="datetimeFigureOut">
              <a:rPr lang="zh-CN" altLang="en-US" smtClean="0"/>
              <a:t>2025/3/28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68" tIns="34284" rIns="68568" bIns="34284"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68568" tIns="34284" rIns="68568" bIns="34284" rtlCol="0" anchor="ctr"/>
          <a:lstStyle>
            <a:lvl1pPr algn="r">
              <a:defRPr sz="9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t>3/28/25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8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4" name="椭圆 13"/>
          <p:cNvSpPr/>
          <p:nvPr/>
        </p:nvSpPr>
        <p:spPr>
          <a:xfrm rot="5400000">
            <a:off x="1446342" y="1258413"/>
            <a:ext cx="246380" cy="245110"/>
          </a:xfrm>
          <a:prstGeom prst="ellipse">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540834" y="1786166"/>
            <a:ext cx="8062332" cy="1216487"/>
          </a:xfrm>
          <a:prstGeom prst="rect">
            <a:avLst/>
          </a:prstGeom>
          <a:solidFill>
            <a:srgbClr val="4BBFB2"/>
          </a:solidFill>
        </p:spPr>
        <p:txBody>
          <a:bodyPr wrap="square">
            <a:spAutoFit/>
          </a:bodyPr>
          <a:lstStyle/>
          <a:p>
            <a:pPr algn="ctr">
              <a:lnSpc>
                <a:spcPct val="125000"/>
              </a:lnSpc>
            </a:pPr>
            <a:r>
              <a:rPr kumimoji="1" lang="en-US" altLang="zh-CN" sz="3300" spc="225" dirty="0">
                <a:solidFill>
                  <a:schemeClr val="bg1"/>
                </a:solidFill>
                <a:latin typeface="微软雅黑" panose="020B0503020204020204" pitchFamily="34" charset="-122"/>
                <a:ea typeface="微软雅黑" panose="020B0503020204020204" pitchFamily="34" charset="-122"/>
              </a:rPr>
              <a:t>0—3</a:t>
            </a:r>
            <a:r>
              <a:rPr kumimoji="1" lang="zh-CN" altLang="en-US" sz="3300" spc="225" dirty="0">
                <a:solidFill>
                  <a:schemeClr val="bg1"/>
                </a:solidFill>
                <a:latin typeface="微软雅黑" panose="020B0503020204020204" pitchFamily="34" charset="-122"/>
                <a:ea typeface="微软雅黑" panose="020B0503020204020204" pitchFamily="34" charset="-122"/>
              </a:rPr>
              <a:t>岁婴幼儿亲子活动课程的实施路径</a:t>
            </a:r>
            <a:endParaRPr kumimoji="1" lang="en-US" altLang="zh-CN" sz="3300" spc="225" dirty="0">
              <a:solidFill>
                <a:schemeClr val="bg1"/>
              </a:solidFill>
              <a:latin typeface="微软雅黑" panose="020B0503020204020204" pitchFamily="34" charset="-122"/>
              <a:ea typeface="微软雅黑" panose="020B0503020204020204" pitchFamily="34" charset="-122"/>
            </a:endParaRPr>
          </a:p>
          <a:p>
            <a:pPr algn="r">
              <a:lnSpc>
                <a:spcPct val="125000"/>
              </a:lnSpc>
            </a:pPr>
            <a:r>
              <a:rPr kumimoji="1" lang="en-US" altLang="zh-CN" sz="2800" spc="225" dirty="0">
                <a:solidFill>
                  <a:schemeClr val="bg1"/>
                </a:solidFill>
                <a:latin typeface="微软雅黑" panose="020B0503020204020204" pitchFamily="34" charset="-122"/>
                <a:ea typeface="微软雅黑" panose="020B0503020204020204" pitchFamily="34" charset="-122"/>
              </a:rPr>
              <a:t>——</a:t>
            </a:r>
            <a:r>
              <a:rPr kumimoji="1" lang="zh-CN" altLang="en-US" sz="2800" spc="225" dirty="0">
                <a:solidFill>
                  <a:schemeClr val="bg1"/>
                </a:solidFill>
                <a:latin typeface="微软雅黑" panose="020B0503020204020204" pitchFamily="34" charset="-122"/>
                <a:ea typeface="微软雅黑" panose="020B0503020204020204" pitchFamily="34" charset="-122"/>
              </a:rPr>
              <a:t>实施婴幼儿亲子活动时需要注意什么？</a:t>
            </a:r>
            <a:endParaRPr kumimoji="1" lang="zh-CN" altLang="zh-CN" sz="2800"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7250" y="519580"/>
            <a:ext cx="1378024" cy="284076"/>
          </a:xfrm>
          <a:prstGeom prst="rect">
            <a:avLst/>
          </a:prstGeom>
        </p:spPr>
      </p:pic>
      <p:sp>
        <p:nvSpPr>
          <p:cNvPr id="2" name="文本框 1"/>
          <p:cNvSpPr txBox="1"/>
          <p:nvPr/>
        </p:nvSpPr>
        <p:spPr>
          <a:xfrm>
            <a:off x="1802577" y="1088868"/>
            <a:ext cx="2064385" cy="583565"/>
          </a:xfrm>
          <a:prstGeom prst="rect">
            <a:avLst/>
          </a:prstGeom>
          <a:noFill/>
        </p:spPr>
        <p:txBody>
          <a:bodyPr wrap="square" rtlCol="0">
            <a:spAutoFit/>
          </a:bodyPr>
          <a:lstStyle/>
          <a:p>
            <a:r>
              <a:rPr lang="zh-CN" altLang="en-US" sz="3200" dirty="0">
                <a:solidFill>
                  <a:srgbClr val="4BBFB2"/>
                </a:solidFill>
                <a:latin typeface="微软雅黑" panose="020B0503020204020204" pitchFamily="34" charset="-122"/>
                <a:ea typeface="微软雅黑" panose="020B0503020204020204" pitchFamily="34" charset="-122"/>
              </a:rPr>
              <a:t>第六章</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51C88DDA-A958-D38F-35B5-E9691510E178}"/>
              </a:ext>
            </a:extLst>
          </p:cNvPr>
          <p:cNvGrpSpPr/>
          <p:nvPr/>
        </p:nvGrpSpPr>
        <p:grpSpPr>
          <a:xfrm>
            <a:off x="2016023" y="1178514"/>
            <a:ext cx="5111954" cy="2786472"/>
            <a:chOff x="1708246" y="1123174"/>
            <a:chExt cx="5111954" cy="2786472"/>
          </a:xfrm>
        </p:grpSpPr>
        <p:sp>
          <p:nvSpPr>
            <p:cNvPr id="3" name="矩形 2"/>
            <p:cNvSpPr/>
            <p:nvPr/>
          </p:nvSpPr>
          <p:spPr>
            <a:xfrm>
              <a:off x="4219506" y="1123174"/>
              <a:ext cx="2600694" cy="720572"/>
            </a:xfrm>
            <a:prstGeom prst="rect">
              <a:avLst/>
            </a:prstGeom>
          </p:spPr>
          <p:txBody>
            <a:bodyPr wrap="none" lIns="68571" tIns="34285" rIns="68571" bIns="34285">
              <a:spAutoFit/>
            </a:bodyPr>
            <a:lstStyle/>
            <a:p>
              <a:pPr>
                <a:lnSpc>
                  <a:spcPct val="150000"/>
                </a:lnSpc>
              </a:pPr>
              <a:r>
                <a:rPr lang="zh-CN" altLang="en-US" sz="3200" b="1" dirty="0">
                  <a:latin typeface="Times New Roman" panose="02020603050405020304" charset="0"/>
                  <a:ea typeface="微软雅黑" panose="020B0503020204020204" pitchFamily="34" charset="-122"/>
                  <a:cs typeface="+mj-cs"/>
                </a:rPr>
                <a:t>主体地位缺失</a:t>
              </a:r>
              <a:endParaRPr lang="en-US" altLang="zh-CN" sz="3200" b="1" dirty="0">
                <a:latin typeface="Times New Roman" panose="02020603050405020304" charset="0"/>
                <a:ea typeface="微软雅黑" panose="020B0503020204020204" pitchFamily="34" charset="-122"/>
                <a:cs typeface="+mj-cs"/>
              </a:endParaRPr>
            </a:p>
          </p:txBody>
        </p:sp>
        <p:grpSp>
          <p:nvGrpSpPr>
            <p:cNvPr id="10" name="组合 9">
              <a:extLst>
                <a:ext uri="{FF2B5EF4-FFF2-40B4-BE49-F238E27FC236}">
                  <a16:creationId xmlns:a16="http://schemas.microsoft.com/office/drawing/2014/main" id="{DE00D333-5B02-1A65-544C-7B68C16B543A}"/>
                </a:ext>
              </a:extLst>
            </p:cNvPr>
            <p:cNvGrpSpPr/>
            <p:nvPr/>
          </p:nvGrpSpPr>
          <p:grpSpPr>
            <a:xfrm>
              <a:off x="1708246" y="1233849"/>
              <a:ext cx="1515036" cy="2675797"/>
              <a:chOff x="822772" y="2222127"/>
              <a:chExt cx="1515036" cy="2675797"/>
            </a:xfrm>
          </p:grpSpPr>
          <p:sp>
            <p:nvSpPr>
              <p:cNvPr id="6" name="圆角矩形 5">
                <a:extLst>
                  <a:ext uri="{FF2B5EF4-FFF2-40B4-BE49-F238E27FC236}">
                    <a16:creationId xmlns:a16="http://schemas.microsoft.com/office/drawing/2014/main" id="{8BACC5F5-9CCF-4AD2-29F0-B331DF67F72C}"/>
                  </a:ext>
                </a:extLst>
              </p:cNvPr>
              <p:cNvSpPr/>
              <p:nvPr/>
            </p:nvSpPr>
            <p:spPr>
              <a:xfrm>
                <a:off x="822772" y="222212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婴幼儿</a:t>
                </a:r>
              </a:p>
            </p:txBody>
          </p:sp>
          <p:sp>
            <p:nvSpPr>
              <p:cNvPr id="7" name="圆角矩形 6">
                <a:extLst>
                  <a:ext uri="{FF2B5EF4-FFF2-40B4-BE49-F238E27FC236}">
                    <a16:creationId xmlns:a16="http://schemas.microsoft.com/office/drawing/2014/main" id="{5A1AADB4-FE08-0F19-058E-825B511B9DE1}"/>
                  </a:ext>
                </a:extLst>
              </p:cNvPr>
              <p:cNvSpPr/>
              <p:nvPr/>
            </p:nvSpPr>
            <p:spPr>
              <a:xfrm>
                <a:off x="822772" y="3210402"/>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家长</a:t>
                </a:r>
              </a:p>
            </p:txBody>
          </p:sp>
          <p:sp>
            <p:nvSpPr>
              <p:cNvPr id="8" name="圆角矩形 7">
                <a:extLst>
                  <a:ext uri="{FF2B5EF4-FFF2-40B4-BE49-F238E27FC236}">
                    <a16:creationId xmlns:a16="http://schemas.microsoft.com/office/drawing/2014/main" id="{CD566CEB-C5BF-C257-2AA7-5A504ABF9F23}"/>
                  </a:ext>
                </a:extLst>
              </p:cNvPr>
              <p:cNvSpPr/>
              <p:nvPr/>
            </p:nvSpPr>
            <p:spPr>
              <a:xfrm>
                <a:off x="822772" y="419867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教师</a:t>
                </a:r>
              </a:p>
            </p:txBody>
          </p:sp>
        </p:grpSp>
        <p:sp>
          <p:nvSpPr>
            <p:cNvPr id="21" name="矩形 20">
              <a:extLst>
                <a:ext uri="{FF2B5EF4-FFF2-40B4-BE49-F238E27FC236}">
                  <a16:creationId xmlns:a16="http://schemas.microsoft.com/office/drawing/2014/main" id="{789C7183-FCA9-44D4-C111-486FA1B784FA}"/>
                </a:ext>
              </a:extLst>
            </p:cNvPr>
            <p:cNvSpPr/>
            <p:nvPr/>
          </p:nvSpPr>
          <p:spPr>
            <a:xfrm>
              <a:off x="4219506" y="2111916"/>
              <a:ext cx="2190325" cy="720572"/>
            </a:xfrm>
            <a:prstGeom prst="rect">
              <a:avLst/>
            </a:prstGeom>
          </p:spPr>
          <p:txBody>
            <a:bodyPr wrap="none" lIns="68571" tIns="34285" rIns="68571" bIns="34285">
              <a:spAutoFit/>
            </a:bodyPr>
            <a:lstStyle/>
            <a:p>
              <a:pPr algn="ctr">
                <a:lnSpc>
                  <a:spcPct val="150000"/>
                </a:lnSpc>
              </a:pPr>
              <a:r>
                <a:rPr lang="zh-CN" altLang="en-US" sz="3200" b="1" dirty="0">
                  <a:latin typeface="Times New Roman" panose="02020603050405020304" charset="0"/>
                  <a:ea typeface="微软雅黑" panose="020B0503020204020204" pitchFamily="34" charset="-122"/>
                  <a:cs typeface="+mj-cs"/>
                </a:rPr>
                <a:t>参与程度低</a:t>
              </a:r>
              <a:endParaRPr lang="en-US" altLang="zh-CN" sz="3200" b="1" dirty="0">
                <a:latin typeface="Times New Roman" panose="02020603050405020304" charset="0"/>
                <a:ea typeface="微软雅黑" panose="020B0503020204020204" pitchFamily="34" charset="-122"/>
                <a:cs typeface="+mj-cs"/>
              </a:endParaRPr>
            </a:p>
          </p:txBody>
        </p:sp>
        <p:sp>
          <p:nvSpPr>
            <p:cNvPr id="22" name="矩形 21">
              <a:extLst>
                <a:ext uri="{FF2B5EF4-FFF2-40B4-BE49-F238E27FC236}">
                  <a16:creationId xmlns:a16="http://schemas.microsoft.com/office/drawing/2014/main" id="{3914831C-CD37-48E7-F524-3A7C17FEAEDA}"/>
                </a:ext>
              </a:extLst>
            </p:cNvPr>
            <p:cNvSpPr/>
            <p:nvPr/>
          </p:nvSpPr>
          <p:spPr>
            <a:xfrm>
              <a:off x="4219506" y="3101277"/>
              <a:ext cx="2190325" cy="720572"/>
            </a:xfrm>
            <a:prstGeom prst="rect">
              <a:avLst/>
            </a:prstGeom>
          </p:spPr>
          <p:txBody>
            <a:bodyPr wrap="none" lIns="68571" tIns="34285" rIns="68571" bIns="34285">
              <a:spAutoFit/>
            </a:bodyPr>
            <a:lstStyle/>
            <a:p>
              <a:pPr algn="ctr">
                <a:lnSpc>
                  <a:spcPct val="150000"/>
                </a:lnSpc>
              </a:pPr>
              <a:r>
                <a:rPr lang="zh-CN" altLang="en-US" sz="3200" b="1" dirty="0">
                  <a:latin typeface="Times New Roman" panose="02020603050405020304" charset="0"/>
                  <a:ea typeface="微软雅黑" panose="020B0503020204020204" pitchFamily="34" charset="-122"/>
                  <a:cs typeface="+mj-cs"/>
                </a:rPr>
                <a:t>指导能力弱</a:t>
              </a:r>
              <a:endParaRPr lang="en-US" altLang="zh-CN" sz="3200" b="1" dirty="0">
                <a:latin typeface="Times New Roman" panose="02020603050405020304" charset="0"/>
                <a:ea typeface="微软雅黑" panose="020B0503020204020204" pitchFamily="34" charset="-122"/>
                <a:cs typeface="+mj-cs"/>
              </a:endParaRPr>
            </a:p>
          </p:txBody>
        </p:sp>
        <p:cxnSp>
          <p:nvCxnSpPr>
            <p:cNvPr id="24" name="直线箭头连接符 23">
              <a:extLst>
                <a:ext uri="{FF2B5EF4-FFF2-40B4-BE49-F238E27FC236}">
                  <a16:creationId xmlns:a16="http://schemas.microsoft.com/office/drawing/2014/main" id="{96809CCB-41DB-F909-F105-FC5AB1B21A55}"/>
                </a:ext>
              </a:extLst>
            </p:cNvPr>
            <p:cNvCxnSpPr>
              <a:cxnSpLocks/>
            </p:cNvCxnSpPr>
            <p:nvPr/>
          </p:nvCxnSpPr>
          <p:spPr>
            <a:xfrm flipV="1">
              <a:off x="3234433" y="1583472"/>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5" name="直线箭头连接符 24">
              <a:extLst>
                <a:ext uri="{FF2B5EF4-FFF2-40B4-BE49-F238E27FC236}">
                  <a16:creationId xmlns:a16="http://schemas.microsoft.com/office/drawing/2014/main" id="{70E2FE92-FABB-6017-9578-4554CFF58454}"/>
                </a:ext>
              </a:extLst>
            </p:cNvPr>
            <p:cNvCxnSpPr/>
            <p:nvPr/>
          </p:nvCxnSpPr>
          <p:spPr>
            <a:xfrm flipV="1">
              <a:off x="3234432" y="2571747"/>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6" name="直线箭头连接符 25">
              <a:extLst>
                <a:ext uri="{FF2B5EF4-FFF2-40B4-BE49-F238E27FC236}">
                  <a16:creationId xmlns:a16="http://schemas.microsoft.com/office/drawing/2014/main" id="{2661EE86-37B1-23A6-F0A3-CE1DCE2B1557}"/>
                </a:ext>
              </a:extLst>
            </p:cNvPr>
            <p:cNvCxnSpPr/>
            <p:nvPr/>
          </p:nvCxnSpPr>
          <p:spPr>
            <a:xfrm flipV="1">
              <a:off x="3234431" y="3560022"/>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spTree>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8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8" name="矩形 17"/>
          <p:cNvSpPr/>
          <p:nvPr/>
        </p:nvSpPr>
        <p:spPr>
          <a:xfrm>
            <a:off x="540834" y="2019808"/>
            <a:ext cx="8062332" cy="669094"/>
          </a:xfrm>
          <a:prstGeom prst="rect">
            <a:avLst/>
          </a:prstGeom>
          <a:solidFill>
            <a:srgbClr val="4BBFB2"/>
          </a:solidFill>
        </p:spPr>
        <p:txBody>
          <a:bodyPr wrap="square">
            <a:spAutoFit/>
          </a:bodyPr>
          <a:lstStyle/>
          <a:p>
            <a:pPr algn="ctr">
              <a:lnSpc>
                <a:spcPct val="125000"/>
              </a:lnSpc>
            </a:pPr>
            <a:r>
              <a:rPr kumimoji="1" lang="en-US" altLang="zh-CN" sz="3300" spc="225" dirty="0">
                <a:solidFill>
                  <a:schemeClr val="bg1"/>
                </a:solidFill>
                <a:latin typeface="微软雅黑" panose="020B0503020204020204" pitchFamily="34" charset="-122"/>
                <a:ea typeface="微软雅黑" panose="020B0503020204020204" pitchFamily="34" charset="-122"/>
              </a:rPr>
              <a:t>0—3</a:t>
            </a:r>
            <a:r>
              <a:rPr kumimoji="1" lang="zh-CN" altLang="en-US" sz="3300" spc="225" dirty="0">
                <a:solidFill>
                  <a:schemeClr val="bg1"/>
                </a:solidFill>
                <a:latin typeface="微软雅黑" panose="020B0503020204020204" pitchFamily="34" charset="-122"/>
                <a:ea typeface="微软雅黑" panose="020B0503020204020204" pitchFamily="34" charset="-122"/>
              </a:rPr>
              <a:t>岁婴幼儿亲子活动实施的注意要点</a:t>
            </a:r>
            <a:endParaRPr kumimoji="1" lang="zh-CN" altLang="zh-CN" sz="2800"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7250" y="519580"/>
            <a:ext cx="1378024" cy="284076"/>
          </a:xfrm>
          <a:prstGeom prst="rect">
            <a:avLst/>
          </a:prstGeom>
        </p:spPr>
      </p:pic>
    </p:spTree>
    <p:extLst>
      <p:ext uri="{BB962C8B-B14F-4D97-AF65-F5344CB8AC3E}">
        <p14:creationId xmlns:p14="http://schemas.microsoft.com/office/powerpoint/2010/main" val="17711547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517885" cy="500127"/>
          </a:xfrm>
          <a:prstGeom prst="rect">
            <a:avLst/>
          </a:prstGeom>
        </p:spPr>
        <p:txBody>
          <a:bodyPr wrap="none" lIns="68571" tIns="34285" rIns="68571" bIns="34285">
            <a:spAutoFit/>
          </a:bodyPr>
          <a:lstStyle/>
          <a:p>
            <a:pPr algn="l"/>
            <a:r>
              <a:rPr lang="zh-CN" altLang="zh-CN" sz="2800" b="1" dirty="0">
                <a:latin typeface="微软雅黑" panose="020B0503020204020204" pitchFamily="34" charset="-122"/>
                <a:ea typeface="微软雅黑" panose="020B0503020204020204" pitchFamily="34" charset="-122"/>
                <a:cs typeface="+mj-cs"/>
              </a:rPr>
              <a:t>一、</a:t>
            </a:r>
            <a:r>
              <a:rPr lang="zh-CN" altLang="en-US" sz="2800" b="1" dirty="0">
                <a:latin typeface="微软雅黑" panose="020B0503020204020204" pitchFamily="34" charset="-122"/>
                <a:ea typeface="微软雅黑" panose="020B0503020204020204" pitchFamily="34" charset="-122"/>
                <a:cs typeface="+mj-cs"/>
              </a:rPr>
              <a:t>    确保婴幼儿主体地位</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376473"/>
            <a:ext cx="8435158" cy="2924701"/>
          </a:xfrm>
          <a:prstGeom prst="rect">
            <a:avLst/>
          </a:prstGeom>
        </p:spPr>
        <p:txBody>
          <a:bodyPr wrap="square" lIns="68571" tIns="34285" rIns="68571" bIns="34285">
            <a:spAutoFit/>
          </a:bodyPr>
          <a:lstStyle/>
          <a:p>
            <a:pPr marL="342900" indent="-342900">
              <a:lnSpc>
                <a:spcPts val="2500"/>
              </a:lnSpc>
              <a:buFont typeface="+mj-lt"/>
              <a:buAutoNum type="arabicPeriod"/>
            </a:pPr>
            <a:r>
              <a:rPr lang="zh-CN" altLang="en-US" sz="1600" b="1" dirty="0">
                <a:solidFill>
                  <a:srgbClr val="FFC000"/>
                </a:solidFill>
              </a:rPr>
              <a:t>创造一个适宜的环境</a:t>
            </a:r>
            <a:r>
              <a:rPr lang="zh-CN" altLang="en-US" sz="1600" dirty="0"/>
              <a:t>。环境中的玩具、材料和设施都应当根据婴幼儿的年龄和发展水平精心挑选，以确保它们既能吸引孩子的注意力，又能支持他们的学习和探索。</a:t>
            </a:r>
            <a:endParaRPr lang="en-US" altLang="zh-CN" sz="1600" dirty="0"/>
          </a:p>
          <a:p>
            <a:pPr marL="342900" indent="-342900">
              <a:lnSpc>
                <a:spcPts val="2500"/>
              </a:lnSpc>
              <a:buFont typeface="+mj-lt"/>
              <a:buAutoNum type="arabicPeriod"/>
            </a:pPr>
            <a:r>
              <a:rPr lang="zh-CN" altLang="en-US" sz="1600" b="1" dirty="0">
                <a:solidFill>
                  <a:srgbClr val="FFC000"/>
                </a:solidFill>
              </a:rPr>
              <a:t>赋予婴幼儿更多的自主选择权</a:t>
            </a:r>
            <a:r>
              <a:rPr lang="zh-CN" altLang="en-US" sz="1600" dirty="0"/>
              <a:t>。自主选择不仅能够增强他们的自信心和独立性，还能帮助他们学会做决定和承担责任。在活动中，可以设置多个选择点，比如让婴幼儿自主选择玩哪个玩具、参与哪个活动环节，甚至是如何完成某个任务。</a:t>
            </a:r>
          </a:p>
          <a:p>
            <a:pPr marL="342900" indent="-342900">
              <a:lnSpc>
                <a:spcPts val="2500"/>
              </a:lnSpc>
              <a:buFont typeface="+mj-lt"/>
              <a:buAutoNum type="arabicPeriod"/>
            </a:pPr>
            <a:r>
              <a:rPr lang="zh-CN" altLang="en-US" sz="1600" b="1" dirty="0">
                <a:solidFill>
                  <a:srgbClr val="FFC000"/>
                </a:solidFill>
              </a:rPr>
              <a:t>认识到每个孩子都是独一无二的</a:t>
            </a:r>
            <a:r>
              <a:rPr lang="zh-CN" altLang="en-US" sz="1600" dirty="0"/>
              <a:t>。这意味着活动的设计和指导必须具有高度的灵活性和适应性，充分尊重个体差异。</a:t>
            </a:r>
            <a:endParaRPr lang="en-US" altLang="zh-CN" sz="1600" dirty="0"/>
          </a:p>
          <a:p>
            <a:pPr marL="342900" indent="-342900">
              <a:lnSpc>
                <a:spcPts val="2500"/>
              </a:lnSpc>
              <a:buFont typeface="+mj-lt"/>
              <a:buAutoNum type="arabicPeriod"/>
            </a:pPr>
            <a:r>
              <a:rPr lang="zh-CN" altLang="en-US" sz="1600" b="1" dirty="0">
                <a:solidFill>
                  <a:srgbClr val="FFC000"/>
                </a:solidFill>
              </a:rPr>
              <a:t>定期评估和反思活动的效果</a:t>
            </a:r>
            <a:r>
              <a:rPr lang="zh-CN" altLang="en-US" sz="1600" dirty="0"/>
              <a:t>，确保它们真正符合婴幼儿的需求和兴趣。通过收集反馈、观察孩子的行为和情绪反应，可以不断优化活动设计，使其更加贴合婴幼儿的发展需求。</a:t>
            </a:r>
          </a:p>
        </p:txBody>
      </p:sp>
    </p:spTree>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158813" cy="500127"/>
          </a:xfrm>
          <a:prstGeom prst="rect">
            <a:avLst/>
          </a:prstGeom>
        </p:spPr>
        <p:txBody>
          <a:bodyPr wrap="none" lIns="68571" tIns="34285" rIns="68571" bIns="34285">
            <a:spAutoFit/>
          </a:bodyPr>
          <a:lstStyle/>
          <a:p>
            <a:pPr algn="l"/>
            <a:r>
              <a:rPr lang="zh-CN" altLang="en-US" sz="2800" b="1" dirty="0">
                <a:latin typeface="微软雅黑" panose="020B0503020204020204" pitchFamily="34" charset="-122"/>
                <a:ea typeface="微软雅黑" panose="020B0503020204020204" pitchFamily="34" charset="-122"/>
                <a:cs typeface="+mj-cs"/>
              </a:rPr>
              <a:t>二</a:t>
            </a:r>
            <a:r>
              <a:rPr lang="zh-CN" altLang="zh-CN" sz="2800" b="1" dirty="0">
                <a:latin typeface="微软雅黑" panose="020B0503020204020204" pitchFamily="34" charset="-122"/>
                <a:ea typeface="微软雅黑" panose="020B0503020204020204" pitchFamily="34" charset="-122"/>
                <a:cs typeface="+mj-cs"/>
              </a:rPr>
              <a:t>、</a:t>
            </a:r>
            <a:r>
              <a:rPr lang="zh-CN" altLang="en-US" sz="2800" b="1" dirty="0">
                <a:latin typeface="微软雅黑" panose="020B0503020204020204" pitchFamily="34" charset="-122"/>
                <a:ea typeface="微软雅黑" panose="020B0503020204020204" pitchFamily="34" charset="-122"/>
                <a:cs typeface="+mj-cs"/>
              </a:rPr>
              <a:t>    提升家长参与程度</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409925"/>
            <a:ext cx="8435158" cy="2924701"/>
          </a:xfrm>
          <a:prstGeom prst="rect">
            <a:avLst/>
          </a:prstGeom>
        </p:spPr>
        <p:txBody>
          <a:bodyPr wrap="square" lIns="68571" tIns="34285" rIns="68571" bIns="34285">
            <a:spAutoFit/>
          </a:bodyPr>
          <a:lstStyle/>
          <a:p>
            <a:pPr marL="342900" indent="-342900">
              <a:lnSpc>
                <a:spcPts val="2500"/>
              </a:lnSpc>
              <a:buFont typeface="+mj-lt"/>
              <a:buAutoNum type="arabicPeriod"/>
            </a:pPr>
            <a:r>
              <a:rPr lang="zh-CN" altLang="en-US" sz="1600" b="1" dirty="0">
                <a:solidFill>
                  <a:srgbClr val="FFC000"/>
                </a:solidFill>
              </a:rPr>
              <a:t>鼓励家长更积极地参与活动策划和实施</a:t>
            </a:r>
            <a:r>
              <a:rPr lang="zh-CN" altLang="en-US" sz="1600" dirty="0">
                <a:solidFill>
                  <a:srgbClr val="FFC000"/>
                </a:solidFill>
              </a:rPr>
              <a:t>。</a:t>
            </a:r>
            <a:endParaRPr lang="en-US" altLang="zh-CN" sz="1600" dirty="0">
              <a:solidFill>
                <a:srgbClr val="FFC000"/>
              </a:solidFill>
            </a:endParaRPr>
          </a:p>
          <a:p>
            <a:pPr marL="342900" indent="-342900">
              <a:lnSpc>
                <a:spcPts val="2500"/>
              </a:lnSpc>
              <a:buFont typeface="+mj-lt"/>
              <a:buAutoNum type="arabicPeriod"/>
            </a:pPr>
            <a:r>
              <a:rPr lang="zh-CN" altLang="en-US" sz="1600" b="1" dirty="0">
                <a:solidFill>
                  <a:srgbClr val="FFC000"/>
                </a:solidFill>
              </a:rPr>
              <a:t>考虑家长的时间安排，提供不同时间段的活动</a:t>
            </a:r>
            <a:r>
              <a:rPr lang="zh-CN" altLang="en-US" sz="1600" dirty="0"/>
              <a:t>，以便更多家长能够参与。并且要提前向家长清晰地传达亲子活动的教育意义和对孩子发展的好处，提高他们对活动价值的认识。</a:t>
            </a:r>
          </a:p>
          <a:p>
            <a:pPr marL="342900" indent="-342900">
              <a:lnSpc>
                <a:spcPts val="2500"/>
              </a:lnSpc>
              <a:buFont typeface="+mj-lt"/>
              <a:buAutoNum type="arabicPeriod"/>
            </a:pPr>
            <a:r>
              <a:rPr lang="zh-CN" altLang="en-US" sz="1600" b="1" dirty="0">
                <a:solidFill>
                  <a:srgbClr val="FFC000"/>
                </a:solidFill>
              </a:rPr>
              <a:t>鼓励家长与教师和其他家长沟通交流</a:t>
            </a:r>
            <a:r>
              <a:rPr lang="zh-CN" altLang="en-US" sz="1600" dirty="0">
                <a:solidFill>
                  <a:srgbClr val="FFC000"/>
                </a:solidFill>
              </a:rPr>
              <a:t>。</a:t>
            </a:r>
            <a:endParaRPr lang="en-US" altLang="zh-CN" sz="1600" dirty="0">
              <a:solidFill>
                <a:srgbClr val="FFC000"/>
              </a:solidFill>
            </a:endParaRPr>
          </a:p>
          <a:p>
            <a:pPr marL="342900" indent="-342900">
              <a:lnSpc>
                <a:spcPts val="2500"/>
              </a:lnSpc>
              <a:buFont typeface="+mj-lt"/>
              <a:buAutoNum type="arabicPeriod"/>
            </a:pPr>
            <a:r>
              <a:rPr lang="zh-CN" altLang="en-US" sz="1600" b="1" dirty="0">
                <a:solidFill>
                  <a:srgbClr val="FFC000"/>
                </a:solidFill>
              </a:rPr>
              <a:t>婴幼儿和家长参与度都是影响活动效果的关键</a:t>
            </a:r>
            <a:r>
              <a:rPr lang="zh-CN" altLang="en-US" sz="1600" dirty="0"/>
              <a:t>。教师在设计活动时，要注重游戏情境的创设，激发婴幼儿和家长的活动兴趣，还可以通过不断进阶的活动内容，循序渐进地引导婴幼儿和家长步步深入和持续探索，充分调动婴幼儿和家长在活动中的参与度。在活动的各环节间，教师还应注重动态与静态活动、集体与小组活动的交替进行，让亲子体验多样的活动形式，从而保持对活动过程的持续注意。</a:t>
            </a:r>
          </a:p>
        </p:txBody>
      </p:sp>
    </p:spTree>
    <p:extLst>
      <p:ext uri="{BB962C8B-B14F-4D97-AF65-F5344CB8AC3E}">
        <p14:creationId xmlns:p14="http://schemas.microsoft.com/office/powerpoint/2010/main" val="2279293724"/>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158813" cy="500127"/>
          </a:xfrm>
          <a:prstGeom prst="rect">
            <a:avLst/>
          </a:prstGeom>
        </p:spPr>
        <p:txBody>
          <a:bodyPr wrap="none" lIns="68571" tIns="34285" rIns="68571" bIns="34285">
            <a:spAutoFit/>
          </a:bodyPr>
          <a:lstStyle/>
          <a:p>
            <a:pPr algn="l"/>
            <a:r>
              <a:rPr lang="zh-CN" altLang="en-US" sz="2800" b="1" dirty="0">
                <a:latin typeface="微软雅黑" panose="020B0503020204020204" pitchFamily="34" charset="-122"/>
                <a:ea typeface="微软雅黑" panose="020B0503020204020204" pitchFamily="34" charset="-122"/>
                <a:cs typeface="+mj-cs"/>
              </a:rPr>
              <a:t>三</a:t>
            </a:r>
            <a:r>
              <a:rPr lang="zh-CN" altLang="zh-CN" sz="2800" b="1" dirty="0">
                <a:latin typeface="微软雅黑" panose="020B0503020204020204" pitchFamily="34" charset="-122"/>
                <a:ea typeface="微软雅黑" panose="020B0503020204020204" pitchFamily="34" charset="-122"/>
                <a:cs typeface="+mj-cs"/>
              </a:rPr>
              <a:t>、</a:t>
            </a:r>
            <a:r>
              <a:rPr lang="zh-CN" altLang="en-US" sz="2800" b="1" dirty="0">
                <a:latin typeface="微软雅黑" panose="020B0503020204020204" pitchFamily="34" charset="-122"/>
                <a:ea typeface="微软雅黑" panose="020B0503020204020204" pitchFamily="34" charset="-122"/>
                <a:cs typeface="+mj-cs"/>
              </a:rPr>
              <a:t>    加强教师指导能力</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428012"/>
            <a:ext cx="8435158" cy="3569878"/>
          </a:xfrm>
          <a:prstGeom prst="rect">
            <a:avLst/>
          </a:prstGeom>
        </p:spPr>
        <p:txBody>
          <a:bodyPr wrap="square" lIns="68571" tIns="34285" rIns="68571" bIns="34285">
            <a:spAutoFit/>
          </a:bodyPr>
          <a:lstStyle/>
          <a:p>
            <a:pPr marL="342900" indent="-342900">
              <a:lnSpc>
                <a:spcPts val="2500"/>
              </a:lnSpc>
              <a:buFont typeface="+mj-lt"/>
              <a:buAutoNum type="arabicPeriod"/>
            </a:pPr>
            <a:r>
              <a:rPr lang="zh-CN" altLang="en-US" sz="1600" b="1" dirty="0">
                <a:solidFill>
                  <a:srgbClr val="FFC000"/>
                </a:solidFill>
              </a:rPr>
              <a:t>教师可以通过专业培训、增加实践经验积累以及加强同事之间的交流学习等方式，不断丰富自身理论知识和实际操作技能。</a:t>
            </a:r>
            <a:r>
              <a:rPr lang="zh-CN" altLang="en-US" sz="1600" dirty="0"/>
              <a:t>这样，教师就能更有效地组织活动，并创新教学方法，以适应不同婴幼儿的发展需求。</a:t>
            </a:r>
          </a:p>
          <a:p>
            <a:pPr marL="342900" indent="-342900">
              <a:lnSpc>
                <a:spcPts val="2500"/>
              </a:lnSpc>
              <a:buFont typeface="+mj-lt"/>
              <a:buAutoNum type="arabicPeriod"/>
            </a:pPr>
            <a:r>
              <a:rPr lang="zh-CN" altLang="en-US" sz="1600" b="1" dirty="0">
                <a:solidFill>
                  <a:srgbClr val="FFC000"/>
                </a:solidFill>
              </a:rPr>
              <a:t>教师要不断完善自身的指导策略和沟通技巧。</a:t>
            </a:r>
            <a:endParaRPr lang="en-US" altLang="zh-CN" sz="1600" b="1" dirty="0">
              <a:solidFill>
                <a:srgbClr val="FFC000"/>
              </a:solidFill>
            </a:endParaRPr>
          </a:p>
          <a:p>
            <a:pPr marL="685800" lvl="1" indent="-342900">
              <a:lnSpc>
                <a:spcPts val="2500"/>
              </a:lnSpc>
              <a:buFont typeface="Arial" panose="020B0604020202020204" pitchFamily="34" charset="0"/>
              <a:buChar char="•"/>
            </a:pPr>
            <a:r>
              <a:rPr lang="zh-CN" altLang="en-US" sz="1600" dirty="0"/>
              <a:t>在</a:t>
            </a:r>
            <a:r>
              <a:rPr lang="zh-CN" altLang="en-US" sz="1600" b="1" dirty="0"/>
              <a:t>活动前</a:t>
            </a:r>
            <a:r>
              <a:rPr lang="zh-CN" altLang="en-US" sz="1600" dirty="0"/>
              <a:t>，教师需要向家长和婴幼儿清晰地介绍活动的目的和流程。</a:t>
            </a:r>
            <a:endParaRPr lang="en-US" altLang="zh-CN" sz="1600" dirty="0"/>
          </a:p>
          <a:p>
            <a:pPr marL="685800" lvl="1" indent="-342900">
              <a:lnSpc>
                <a:spcPts val="2500"/>
              </a:lnSpc>
              <a:buFont typeface="Arial" panose="020B0604020202020204" pitchFamily="34" charset="0"/>
              <a:buChar char="•"/>
            </a:pPr>
            <a:r>
              <a:rPr lang="zh-CN" altLang="en-US" sz="1600" b="1" dirty="0"/>
              <a:t>活动中</a:t>
            </a:r>
            <a:r>
              <a:rPr lang="zh-CN" altLang="en-US" sz="1600" dirty="0"/>
              <a:t>，教师要通过观察，及时与家长和婴幼儿进行互动，运用</a:t>
            </a:r>
            <a:r>
              <a:rPr lang="zh-CN" altLang="en-US" sz="1600" b="1" dirty="0"/>
              <a:t>提醒、启发、提问和示范</a:t>
            </a:r>
            <a:r>
              <a:rPr lang="zh-CN" altLang="en-US" sz="1600" dirty="0"/>
              <a:t>等多种引导性策略，对婴幼儿和家长的行为进行相应的指导。</a:t>
            </a:r>
            <a:r>
              <a:rPr lang="en-US" altLang="zh-CN" sz="1600" baseline="30000" dirty="0"/>
              <a:t>1</a:t>
            </a:r>
          </a:p>
          <a:p>
            <a:pPr marL="685800" lvl="1" indent="-342900">
              <a:lnSpc>
                <a:spcPts val="2500"/>
              </a:lnSpc>
              <a:buFont typeface="Arial" panose="020B0604020202020204" pitchFamily="34" charset="0"/>
              <a:buChar char="•"/>
            </a:pPr>
            <a:r>
              <a:rPr lang="zh-CN" altLang="en-US" sz="1600" b="1" dirty="0"/>
              <a:t>活动结束后</a:t>
            </a:r>
            <a:r>
              <a:rPr lang="zh-CN" altLang="en-US" sz="1600" dirty="0"/>
              <a:t>，教师还要组织分享交流和总结评价，帮助家长和婴幼儿更好地理解活动的意义和收获，了解婴幼儿的进步与不足。</a:t>
            </a:r>
          </a:p>
          <a:p>
            <a:pPr marL="342900" indent="-342900">
              <a:lnSpc>
                <a:spcPts val="2500"/>
              </a:lnSpc>
              <a:buFont typeface="+mj-lt"/>
              <a:buAutoNum type="arabicPeriod"/>
            </a:pPr>
            <a:endParaRPr lang="zh-CN" altLang="en-US" sz="1600" dirty="0"/>
          </a:p>
          <a:p>
            <a:pPr marL="342900" indent="-342900">
              <a:lnSpc>
                <a:spcPts val="2500"/>
              </a:lnSpc>
              <a:buFont typeface="+mj-lt"/>
              <a:buAutoNum type="arabicPeriod"/>
            </a:pPr>
            <a:endParaRPr lang="zh-CN" altLang="en-US" sz="1600" dirty="0"/>
          </a:p>
        </p:txBody>
      </p:sp>
      <p:sp>
        <p:nvSpPr>
          <p:cNvPr id="8" name="文本框 7">
            <a:extLst>
              <a:ext uri="{FF2B5EF4-FFF2-40B4-BE49-F238E27FC236}">
                <a16:creationId xmlns:a16="http://schemas.microsoft.com/office/drawing/2014/main" id="{6BF955F6-C309-3AF9-5A73-EB8F5641F5E5}"/>
              </a:ext>
            </a:extLst>
          </p:cNvPr>
          <p:cNvSpPr txBox="1"/>
          <p:nvPr/>
        </p:nvSpPr>
        <p:spPr>
          <a:xfrm>
            <a:off x="1381262" y="4610110"/>
            <a:ext cx="6817360" cy="261610"/>
          </a:xfrm>
          <a:prstGeom prst="rect">
            <a:avLst/>
          </a:prstGeom>
          <a:noFill/>
        </p:spPr>
        <p:txBody>
          <a:bodyPr wrap="square">
            <a:spAutoFit/>
          </a:bodyPr>
          <a:lstStyle/>
          <a:p>
            <a:r>
              <a:rPr lang="en-US" altLang="zh-CN" sz="1100" dirty="0">
                <a:effectLst/>
                <a:latin typeface="SimSun" panose="02010600030101010101" pitchFamily="2" charset="-122"/>
                <a:ea typeface="SimSun" panose="02010600030101010101" pitchFamily="2" charset="-122"/>
                <a:cs typeface="Times New Roman" panose="02020603050405020304" pitchFamily="18" charset="0"/>
              </a:rPr>
              <a:t>1</a:t>
            </a:r>
            <a:r>
              <a:rPr lang="zh-CN" altLang="en-US" sz="1100" dirty="0">
                <a:effectLst/>
                <a:latin typeface="SimSun" panose="02010600030101010101" pitchFamily="2" charset="-122"/>
                <a:ea typeface="SimSun" panose="02010600030101010101" pitchFamily="2" charset="-122"/>
                <a:cs typeface="Times New Roman" panose="02020603050405020304" pitchFamily="18" charset="0"/>
              </a:rPr>
              <a:t> </a:t>
            </a:r>
            <a:r>
              <a:rPr lang="zh-CN" altLang="zh-CN" sz="1100" dirty="0">
                <a:effectLst/>
                <a:latin typeface="SimSun" panose="02010600030101010101" pitchFamily="2" charset="-122"/>
                <a:ea typeface="SimSun" panose="02010600030101010101" pitchFamily="2" charset="-122"/>
                <a:cs typeface="Times New Roman" panose="02020603050405020304" pitchFamily="18" charset="0"/>
              </a:rPr>
              <a:t>陈青</a:t>
            </a:r>
            <a:r>
              <a:rPr lang="en-US" altLang="zh-CN" sz="1100" dirty="0">
                <a:effectLst/>
                <a:latin typeface="SimSun" panose="02010600030101010101" pitchFamily="2" charset="-122"/>
                <a:ea typeface="SimSun" panose="02010600030101010101" pitchFamily="2" charset="-122"/>
                <a:cs typeface="Times New Roman" panose="02020603050405020304" pitchFamily="18" charset="0"/>
              </a:rPr>
              <a:t>. </a:t>
            </a:r>
            <a:r>
              <a:rPr lang="zh-CN" altLang="zh-CN" sz="1100" dirty="0">
                <a:effectLst/>
                <a:latin typeface="SimSun" panose="02010600030101010101" pitchFamily="2" charset="-122"/>
                <a:ea typeface="SimSun" panose="02010600030101010101" pitchFamily="2" charset="-122"/>
                <a:cs typeface="Times New Roman" panose="02020603050405020304" pitchFamily="18" charset="0"/>
              </a:rPr>
              <a:t>不同亲子活动情境下的互动策略研究</a:t>
            </a:r>
            <a:r>
              <a:rPr lang="en-US" altLang="zh-CN" sz="1100" dirty="0">
                <a:effectLst/>
                <a:latin typeface="SimSun" panose="02010600030101010101" pitchFamily="2" charset="-122"/>
                <a:ea typeface="SimSun" panose="02010600030101010101" pitchFamily="2" charset="-122"/>
                <a:cs typeface="Times New Roman" panose="02020603050405020304" pitchFamily="18" charset="0"/>
              </a:rPr>
              <a:t>[J]. </a:t>
            </a:r>
            <a:r>
              <a:rPr lang="zh-CN" altLang="zh-CN" sz="1100" dirty="0">
                <a:effectLst/>
                <a:latin typeface="SimSun" panose="02010600030101010101" pitchFamily="2" charset="-122"/>
                <a:ea typeface="SimSun" panose="02010600030101010101" pitchFamily="2" charset="-122"/>
                <a:cs typeface="Times New Roman" panose="02020603050405020304" pitchFamily="18" charset="0"/>
              </a:rPr>
              <a:t>早期教育</a:t>
            </a:r>
            <a:r>
              <a:rPr lang="en-US" altLang="zh-CN" sz="1100" dirty="0">
                <a:effectLst/>
                <a:latin typeface="SimSun" panose="02010600030101010101" pitchFamily="2" charset="-122"/>
                <a:ea typeface="SimSun" panose="02010600030101010101" pitchFamily="2" charset="-122"/>
                <a:cs typeface="Times New Roman" panose="02020603050405020304" pitchFamily="18" charset="0"/>
              </a:rPr>
              <a:t>(</a:t>
            </a:r>
            <a:r>
              <a:rPr lang="zh-CN" altLang="zh-CN" sz="1100" dirty="0">
                <a:effectLst/>
                <a:latin typeface="SimSun" panose="02010600030101010101" pitchFamily="2" charset="-122"/>
                <a:ea typeface="SimSun" panose="02010600030101010101" pitchFamily="2" charset="-122"/>
                <a:cs typeface="Times New Roman" panose="02020603050405020304" pitchFamily="18" charset="0"/>
              </a:rPr>
              <a:t>教科研版</a:t>
            </a:r>
            <a:r>
              <a:rPr lang="en-US" altLang="zh-CN" sz="1100" dirty="0">
                <a:effectLst/>
                <a:latin typeface="SimSun" panose="02010600030101010101" pitchFamily="2" charset="-122"/>
                <a:ea typeface="SimSun" panose="02010600030101010101" pitchFamily="2" charset="-122"/>
                <a:cs typeface="Times New Roman" panose="02020603050405020304" pitchFamily="18" charset="0"/>
              </a:rPr>
              <a:t>), 2011(10): 25-27.</a:t>
            </a:r>
            <a:r>
              <a:rPr lang="zh-CN" altLang="zh-CN" sz="1100" dirty="0">
                <a:effectLst/>
                <a:latin typeface="SimSun" panose="02010600030101010101" pitchFamily="2" charset="-122"/>
                <a:ea typeface="SimSun" panose="02010600030101010101" pitchFamily="2" charset="-122"/>
              </a:rPr>
              <a:t> </a:t>
            </a:r>
            <a:endParaRPr lang="zh-CN" altLang="en-US" sz="1100" dirty="0">
              <a:latin typeface="SimSun" panose="02010600030101010101" pitchFamily="2" charset="-122"/>
              <a:ea typeface="SimSun" panose="02010600030101010101" pitchFamily="2" charset="-122"/>
            </a:endParaRPr>
          </a:p>
        </p:txBody>
      </p:sp>
    </p:spTree>
    <p:extLst>
      <p:ext uri="{BB962C8B-B14F-4D97-AF65-F5344CB8AC3E}">
        <p14:creationId xmlns:p14="http://schemas.microsoft.com/office/powerpoint/2010/main" val="3027102063"/>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51C88DDA-A958-D38F-35B5-E9691510E178}"/>
              </a:ext>
            </a:extLst>
          </p:cNvPr>
          <p:cNvGrpSpPr/>
          <p:nvPr/>
        </p:nvGrpSpPr>
        <p:grpSpPr>
          <a:xfrm>
            <a:off x="2016023" y="1178514"/>
            <a:ext cx="5156671" cy="2786472"/>
            <a:chOff x="1708246" y="1123174"/>
            <a:chExt cx="5156671" cy="2786472"/>
          </a:xfrm>
        </p:grpSpPr>
        <p:sp>
          <p:nvSpPr>
            <p:cNvPr id="3" name="矩形 2"/>
            <p:cNvSpPr/>
            <p:nvPr/>
          </p:nvSpPr>
          <p:spPr>
            <a:xfrm>
              <a:off x="4219506" y="1123174"/>
              <a:ext cx="2600694" cy="720572"/>
            </a:xfrm>
            <a:prstGeom prst="rect">
              <a:avLst/>
            </a:prstGeom>
          </p:spPr>
          <p:txBody>
            <a:bodyPr wrap="none" lIns="68571" tIns="34285" rIns="68571" bIns="34285">
              <a:spAutoFit/>
            </a:bodyPr>
            <a:lstStyle/>
            <a:p>
              <a:pPr>
                <a:lnSpc>
                  <a:spcPct val="150000"/>
                </a:lnSpc>
              </a:pPr>
              <a:r>
                <a:rPr lang="zh-CN" altLang="en-US" sz="3200" b="1" dirty="0">
                  <a:latin typeface="微软雅黑" panose="020B0503020204020204" pitchFamily="34" charset="-122"/>
                  <a:ea typeface="微软雅黑" panose="020B0503020204020204" pitchFamily="34" charset="-122"/>
                  <a:cs typeface="+mj-cs"/>
                </a:rPr>
                <a:t>确保主体地位</a:t>
              </a:r>
              <a:endParaRPr lang="en-US" altLang="zh-CN" sz="3200" b="1" dirty="0">
                <a:latin typeface="Times New Roman" panose="02020603050405020304" charset="0"/>
                <a:ea typeface="微软雅黑" panose="020B0503020204020204" pitchFamily="34" charset="-122"/>
                <a:cs typeface="+mj-cs"/>
              </a:endParaRPr>
            </a:p>
          </p:txBody>
        </p:sp>
        <p:grpSp>
          <p:nvGrpSpPr>
            <p:cNvPr id="10" name="组合 9">
              <a:extLst>
                <a:ext uri="{FF2B5EF4-FFF2-40B4-BE49-F238E27FC236}">
                  <a16:creationId xmlns:a16="http://schemas.microsoft.com/office/drawing/2014/main" id="{DE00D333-5B02-1A65-544C-7B68C16B543A}"/>
                </a:ext>
              </a:extLst>
            </p:cNvPr>
            <p:cNvGrpSpPr/>
            <p:nvPr/>
          </p:nvGrpSpPr>
          <p:grpSpPr>
            <a:xfrm>
              <a:off x="1708246" y="1233849"/>
              <a:ext cx="1515036" cy="2675797"/>
              <a:chOff x="822772" y="2222127"/>
              <a:chExt cx="1515036" cy="2675797"/>
            </a:xfrm>
          </p:grpSpPr>
          <p:sp>
            <p:nvSpPr>
              <p:cNvPr id="6" name="圆角矩形 5">
                <a:extLst>
                  <a:ext uri="{FF2B5EF4-FFF2-40B4-BE49-F238E27FC236}">
                    <a16:creationId xmlns:a16="http://schemas.microsoft.com/office/drawing/2014/main" id="{8BACC5F5-9CCF-4AD2-29F0-B331DF67F72C}"/>
                  </a:ext>
                </a:extLst>
              </p:cNvPr>
              <p:cNvSpPr/>
              <p:nvPr/>
            </p:nvSpPr>
            <p:spPr>
              <a:xfrm>
                <a:off x="822772" y="222212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婴幼儿</a:t>
                </a:r>
              </a:p>
            </p:txBody>
          </p:sp>
          <p:sp>
            <p:nvSpPr>
              <p:cNvPr id="7" name="圆角矩形 6">
                <a:extLst>
                  <a:ext uri="{FF2B5EF4-FFF2-40B4-BE49-F238E27FC236}">
                    <a16:creationId xmlns:a16="http://schemas.microsoft.com/office/drawing/2014/main" id="{5A1AADB4-FE08-0F19-058E-825B511B9DE1}"/>
                  </a:ext>
                </a:extLst>
              </p:cNvPr>
              <p:cNvSpPr/>
              <p:nvPr/>
            </p:nvSpPr>
            <p:spPr>
              <a:xfrm>
                <a:off x="822772" y="3210402"/>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家长</a:t>
                </a:r>
              </a:p>
            </p:txBody>
          </p:sp>
          <p:sp>
            <p:nvSpPr>
              <p:cNvPr id="8" name="圆角矩形 7">
                <a:extLst>
                  <a:ext uri="{FF2B5EF4-FFF2-40B4-BE49-F238E27FC236}">
                    <a16:creationId xmlns:a16="http://schemas.microsoft.com/office/drawing/2014/main" id="{CD566CEB-C5BF-C257-2AA7-5A504ABF9F23}"/>
                  </a:ext>
                </a:extLst>
              </p:cNvPr>
              <p:cNvSpPr/>
              <p:nvPr/>
            </p:nvSpPr>
            <p:spPr>
              <a:xfrm>
                <a:off x="822772" y="419867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教师</a:t>
                </a:r>
              </a:p>
            </p:txBody>
          </p:sp>
        </p:grpSp>
        <p:sp>
          <p:nvSpPr>
            <p:cNvPr id="21" name="矩形 20">
              <a:extLst>
                <a:ext uri="{FF2B5EF4-FFF2-40B4-BE49-F238E27FC236}">
                  <a16:creationId xmlns:a16="http://schemas.microsoft.com/office/drawing/2014/main" id="{789C7183-FCA9-44D4-C111-486FA1B784FA}"/>
                </a:ext>
              </a:extLst>
            </p:cNvPr>
            <p:cNvSpPr/>
            <p:nvPr/>
          </p:nvSpPr>
          <p:spPr>
            <a:xfrm>
              <a:off x="4219506" y="2112225"/>
              <a:ext cx="2600694" cy="720572"/>
            </a:xfrm>
            <a:prstGeom prst="rect">
              <a:avLst/>
            </a:prstGeom>
          </p:spPr>
          <p:txBody>
            <a:bodyPr wrap="none" lIns="68571" tIns="34285" rIns="68571" bIns="34285">
              <a:spAutoFit/>
            </a:bodyPr>
            <a:lstStyle/>
            <a:p>
              <a:pPr algn="ctr">
                <a:lnSpc>
                  <a:spcPct val="150000"/>
                </a:lnSpc>
              </a:pPr>
              <a:r>
                <a:rPr lang="zh-CN" altLang="en-US" sz="3200" b="1" dirty="0">
                  <a:latin typeface="微软雅黑" panose="020B0503020204020204" pitchFamily="34" charset="-122"/>
                  <a:ea typeface="微软雅黑" panose="020B0503020204020204" pitchFamily="34" charset="-122"/>
                  <a:cs typeface="+mj-cs"/>
                </a:rPr>
                <a:t>提升参与程度</a:t>
              </a:r>
              <a:endParaRPr lang="en-US" altLang="zh-CN" sz="3200" b="1" dirty="0">
                <a:latin typeface="Times New Roman" panose="02020603050405020304" charset="0"/>
                <a:ea typeface="微软雅黑" panose="020B0503020204020204" pitchFamily="34" charset="-122"/>
                <a:cs typeface="+mj-cs"/>
              </a:endParaRPr>
            </a:p>
          </p:txBody>
        </p:sp>
        <p:sp>
          <p:nvSpPr>
            <p:cNvPr id="22" name="矩形 21">
              <a:extLst>
                <a:ext uri="{FF2B5EF4-FFF2-40B4-BE49-F238E27FC236}">
                  <a16:creationId xmlns:a16="http://schemas.microsoft.com/office/drawing/2014/main" id="{3914831C-CD37-48E7-F524-3A7C17FEAEDA}"/>
                </a:ext>
              </a:extLst>
            </p:cNvPr>
            <p:cNvSpPr/>
            <p:nvPr/>
          </p:nvSpPr>
          <p:spPr>
            <a:xfrm>
              <a:off x="4264223" y="3101276"/>
              <a:ext cx="2600694" cy="720572"/>
            </a:xfrm>
            <a:prstGeom prst="rect">
              <a:avLst/>
            </a:prstGeom>
          </p:spPr>
          <p:txBody>
            <a:bodyPr wrap="none" lIns="68571" tIns="34285" rIns="68571" bIns="34285">
              <a:spAutoFit/>
            </a:bodyPr>
            <a:lstStyle/>
            <a:p>
              <a:pPr algn="ctr">
                <a:lnSpc>
                  <a:spcPct val="150000"/>
                </a:lnSpc>
              </a:pPr>
              <a:r>
                <a:rPr lang="zh-CN" altLang="en-US" sz="3200" b="1" dirty="0">
                  <a:latin typeface="Times New Roman" panose="02020603050405020304" charset="0"/>
                  <a:ea typeface="微软雅黑" panose="020B0503020204020204" pitchFamily="34" charset="-122"/>
                  <a:cs typeface="+mj-cs"/>
                </a:rPr>
                <a:t>加强指导能力</a:t>
              </a:r>
              <a:endParaRPr lang="en-US" altLang="zh-CN" sz="3200" b="1" dirty="0">
                <a:latin typeface="Times New Roman" panose="02020603050405020304" charset="0"/>
                <a:ea typeface="微软雅黑" panose="020B0503020204020204" pitchFamily="34" charset="-122"/>
                <a:cs typeface="+mj-cs"/>
              </a:endParaRPr>
            </a:p>
          </p:txBody>
        </p:sp>
        <p:cxnSp>
          <p:nvCxnSpPr>
            <p:cNvPr id="24" name="直线箭头连接符 23">
              <a:extLst>
                <a:ext uri="{FF2B5EF4-FFF2-40B4-BE49-F238E27FC236}">
                  <a16:creationId xmlns:a16="http://schemas.microsoft.com/office/drawing/2014/main" id="{96809CCB-41DB-F909-F105-FC5AB1B21A55}"/>
                </a:ext>
              </a:extLst>
            </p:cNvPr>
            <p:cNvCxnSpPr>
              <a:cxnSpLocks/>
            </p:cNvCxnSpPr>
            <p:nvPr/>
          </p:nvCxnSpPr>
          <p:spPr>
            <a:xfrm flipV="1">
              <a:off x="3234433" y="1583472"/>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5" name="直线箭头连接符 24">
              <a:extLst>
                <a:ext uri="{FF2B5EF4-FFF2-40B4-BE49-F238E27FC236}">
                  <a16:creationId xmlns:a16="http://schemas.microsoft.com/office/drawing/2014/main" id="{70E2FE92-FABB-6017-9578-4554CFF58454}"/>
                </a:ext>
              </a:extLst>
            </p:cNvPr>
            <p:cNvCxnSpPr/>
            <p:nvPr/>
          </p:nvCxnSpPr>
          <p:spPr>
            <a:xfrm flipV="1">
              <a:off x="3234432" y="2571747"/>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6" name="直线箭头连接符 25">
              <a:extLst>
                <a:ext uri="{FF2B5EF4-FFF2-40B4-BE49-F238E27FC236}">
                  <a16:creationId xmlns:a16="http://schemas.microsoft.com/office/drawing/2014/main" id="{2661EE86-37B1-23A6-F0A3-CE1DCE2B1557}"/>
                </a:ext>
              </a:extLst>
            </p:cNvPr>
            <p:cNvCxnSpPr/>
            <p:nvPr/>
          </p:nvCxnSpPr>
          <p:spPr>
            <a:xfrm flipV="1">
              <a:off x="3234431" y="3560022"/>
              <a:ext cx="880367" cy="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grpSp>
      <p:sp>
        <p:nvSpPr>
          <p:cNvPr id="2" name="Freeform 6">
            <a:extLst>
              <a:ext uri="{FF2B5EF4-FFF2-40B4-BE49-F238E27FC236}">
                <a16:creationId xmlns:a16="http://schemas.microsoft.com/office/drawing/2014/main" id="{3F12DEC8-5CEF-2746-F568-E2AB18EBB2B9}"/>
              </a:ext>
            </a:extLst>
          </p:cNvPr>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4" name="矩形 3">
            <a:extLst>
              <a:ext uri="{FF2B5EF4-FFF2-40B4-BE49-F238E27FC236}">
                <a16:creationId xmlns:a16="http://schemas.microsoft.com/office/drawing/2014/main" id="{59B1B70B-69F8-C99E-B0BA-385A5F020B24}"/>
              </a:ext>
            </a:extLst>
          </p:cNvPr>
          <p:cNvSpPr/>
          <p:nvPr/>
        </p:nvSpPr>
        <p:spPr>
          <a:xfrm>
            <a:off x="255011" y="667806"/>
            <a:ext cx="856627" cy="500127"/>
          </a:xfrm>
          <a:prstGeom prst="rect">
            <a:avLst/>
          </a:prstGeom>
        </p:spPr>
        <p:txBody>
          <a:bodyPr wrap="none" lIns="68571" tIns="34285" rIns="68571" bIns="34285">
            <a:spAutoFit/>
          </a:bodyPr>
          <a:lstStyle/>
          <a:p>
            <a:r>
              <a:rPr lang="zh-CN" altLang="en-US" sz="2800" b="1" dirty="0">
                <a:latin typeface="微软雅黑" panose="020B0503020204020204" pitchFamily="34" charset="-122"/>
                <a:ea typeface="微软雅黑" panose="020B0503020204020204" pitchFamily="34" charset="-122"/>
                <a:cs typeface="+mj-cs"/>
                <a:sym typeface="FZZhunYuan-M02S"/>
              </a:rPr>
              <a:t>小结</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spTree>
    <p:extLst>
      <p:ext uri="{BB962C8B-B14F-4D97-AF65-F5344CB8AC3E}">
        <p14:creationId xmlns:p14="http://schemas.microsoft.com/office/powerpoint/2010/main" val="676433690"/>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pic>
        <p:nvPicPr>
          <p:cNvPr id="12" name="Picture 2" descr="C:\Users\asus\Desktop\新建文件夹\卡通老师和学生.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F1405840-FC64-9ECC-B5A8-9A8B8111AF85}"/>
              </a:ext>
            </a:extLst>
          </p:cNvPr>
          <p:cNvSpPr/>
          <p:nvPr/>
        </p:nvSpPr>
        <p:spPr>
          <a:xfrm>
            <a:off x="1300047" y="1541117"/>
            <a:ext cx="6651109" cy="2404504"/>
          </a:xfrm>
          <a:prstGeom prst="rect">
            <a:avLst/>
          </a:prstGeom>
        </p:spPr>
        <p:txBody>
          <a:bodyPr wrap="square">
            <a:spAutoFit/>
          </a:bodyPr>
          <a:lstStyle/>
          <a:p>
            <a:pPr algn="just">
              <a:lnSpc>
                <a:spcPct val="200000"/>
              </a:lnSpc>
            </a:pPr>
            <a:r>
              <a:rPr lang="zh-CN" altLang="en-US" sz="2400" b="1" kern="100" dirty="0">
                <a:effectLst/>
                <a:latin typeface="DengXian" panose="02010600030101010101" pitchFamily="2" charset="-122"/>
                <a:ea typeface="宋体" panose="02010600030101010101" pitchFamily="2" charset="-122"/>
                <a:cs typeface="Times New Roman" panose="02020603050405020304" pitchFamily="18" charset="0"/>
              </a:rPr>
              <a:t>？思考</a:t>
            </a:r>
            <a:r>
              <a:rPr lang="zh-CN" altLang="zh-CN" sz="2400" b="1" kern="100" dirty="0">
                <a:effectLst/>
                <a:latin typeface="DengXian" panose="02010600030101010101" pitchFamily="2" charset="-122"/>
                <a:ea typeface="宋体" panose="02010600030101010101" pitchFamily="2" charset="-122"/>
                <a:cs typeface="Times New Roman" panose="02020603050405020304" pitchFamily="18" charset="0"/>
              </a:rPr>
              <a:t>：</a:t>
            </a:r>
            <a:endParaRPr lang="en-US" altLang="zh-CN" sz="2400" b="1" kern="100" dirty="0">
              <a:latin typeface="DengXian" panose="02010600030101010101" pitchFamily="2" charset="-122"/>
              <a:ea typeface="宋体" panose="02010600030101010101" pitchFamily="2" charset="-122"/>
              <a:cs typeface="Times New Roman" panose="02020603050405020304" pitchFamily="18" charset="0"/>
            </a:endParaRPr>
          </a:p>
          <a:p>
            <a:pPr algn="ctr">
              <a:lnSpc>
                <a:spcPct val="200000"/>
              </a:lnSpc>
            </a:pPr>
            <a:r>
              <a:rPr lang="zh-CN" altLang="en-US" sz="1800" b="1" u="sng" kern="100" dirty="0">
                <a:effectLst/>
                <a:latin typeface="DengXian" panose="02010600030101010101" pitchFamily="2" charset="-122"/>
                <a:ea typeface="宋体" panose="02010600030101010101" pitchFamily="2" charset="-122"/>
                <a:cs typeface="Times New Roman" panose="02020603050405020304" pitchFamily="18" charset="0"/>
              </a:rPr>
              <a:t>在实施婴幼儿亲子活动中，还有其他需要注意的地方吗？</a:t>
            </a:r>
            <a:endParaRPr lang="en-US" altLang="zh-CN" sz="1800" b="1" u="sng" dirty="0">
              <a:latin typeface="宋体" panose="02010600030101010101" pitchFamily="2" charset="-122"/>
              <a:ea typeface="宋体" panose="02010600030101010101" pitchFamily="2" charset="-122"/>
              <a:cs typeface="宋体" panose="02010600030101010101" pitchFamily="2" charset="-122"/>
            </a:endParaRPr>
          </a:p>
          <a:p>
            <a:pPr indent="457200">
              <a:lnSpc>
                <a:spcPct val="200000"/>
              </a:lnSpc>
            </a:pPr>
            <a:endParaRPr lang="zh-CN" altLang="en-US" sz="2000" b="1" dirty="0">
              <a:latin typeface="宋体" panose="02010600030101010101" pitchFamily="2" charset="-122"/>
              <a:ea typeface="宋体" panose="02010600030101010101" pitchFamily="2" charset="-122"/>
              <a:cs typeface="宋体" panose="02010600030101010101" pitchFamily="2" charset="-122"/>
            </a:endParaRPr>
          </a:p>
          <a:p>
            <a:pPr indent="457200">
              <a:lnSpc>
                <a:spcPct val="200000"/>
              </a:lnSpc>
            </a:pP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29795552"/>
      </p:ext>
    </p:extLst>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pic>
        <p:nvPicPr>
          <p:cNvPr id="12" name="Picture 2" descr="C:\Users\asus\Desktop\新建文件夹\卡通老师和学生.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92959" y="2367916"/>
            <a:ext cx="5097780" cy="553085"/>
          </a:xfrm>
          <a:prstGeom prst="rect">
            <a:avLst/>
          </a:prstGeom>
          <a:solidFill>
            <a:srgbClr val="4BBFB2"/>
          </a:solidFill>
        </p:spPr>
        <p:txBody>
          <a:bodyPr wrap="none">
            <a:spAutoFit/>
          </a:bodyPr>
          <a:lstStyle/>
          <a:p>
            <a:pPr algn="ctr"/>
            <a:r>
              <a:rPr kumimoji="1" lang="zh-CN" altLang="zh-CN" sz="3000" spc="225" dirty="0">
                <a:solidFill>
                  <a:schemeClr val="bg1"/>
                </a:solidFill>
                <a:latin typeface="微软雅黑" panose="020B0503020204020204" pitchFamily="34" charset="-122"/>
                <a:ea typeface="微软雅黑" panose="020B0503020204020204" pitchFamily="34" charset="-122"/>
              </a:rPr>
              <a:t>感谢您的聆听，谢谢大家！</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COMMONDATA" val="eyJoZGlkIjoiN2YzNjBkOTgyNWQ1YTMxYzM3MzMwNWFiODNmOWIzYW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TotalTime>
  <Words>646</Words>
  <Application>Microsoft Macintosh PowerPoint</Application>
  <PresentationFormat>全屏显示(16:9)</PresentationFormat>
  <Paragraphs>39</Paragraphs>
  <Slides>9</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DengXian</vt:lpstr>
      <vt:lpstr>DengXian</vt:lpstr>
      <vt:lpstr>等线 Light</vt:lpstr>
      <vt:lpstr>宋体</vt:lpstr>
      <vt:lpstr>宋体</vt:lpstr>
      <vt:lpstr>微软雅黑</vt:lpstr>
      <vt:lpstr>ITC Avant Garde Std Bk</vt:lpstr>
      <vt:lpstr>Arial</vt:lpstr>
      <vt:lpstr>Calibri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昕 陈</cp:lastModifiedBy>
  <cp:revision>3238</cp:revision>
  <dcterms:created xsi:type="dcterms:W3CDTF">2015-12-01T09:06:00Z</dcterms:created>
  <dcterms:modified xsi:type="dcterms:W3CDTF">2025-03-28T06:09:06Z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B7FFEBCD5D3740F79443DEF7AF073E68_13</vt:lpwstr>
  </property>
  <property fmtid="{D5CDD505-2E9C-101B-9397-08002B2CF9AE}" pid="3" name="KSOProductBuildVer">
    <vt:lpwstr>2052-12.1.0.18240</vt:lpwstr>
  </property>
</Properties>
</file>